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20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1" r:id="rId55"/>
    <p:sldId id="312" r:id="rId56"/>
    <p:sldId id="313" r:id="rId57"/>
    <p:sldId id="314" r:id="rId58"/>
    <p:sldId id="315" r:id="rId59"/>
    <p:sldId id="310" r:id="rId60"/>
    <p:sldId id="316" r:id="rId61"/>
    <p:sldId id="317" r:id="rId62"/>
    <p:sldId id="318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1916-4D28-4645-B006-9B384C09A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09BFD-4447-4192-B59F-7BEAECF39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A860A-68CF-4976-8784-B0D77CDE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EEA5C-3FED-49AE-BF13-4DD0E3AE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8EABF-E221-4B12-BDD5-95BB6E5C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6CF9-5D25-48C0-B8AF-62C2CC1B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F10CE-5657-4336-91BD-2E4A2B641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D4B1A-954D-473B-AB3D-8803A9EB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AB98C-EEC2-439C-9A3C-0871931D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5A32E-A12F-4EE9-9576-3A845110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1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5D3A1-DC03-468B-881D-11E67725A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5C607-EF25-463F-8C30-DA4776794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8C772-C37B-4898-8480-E1A7CCB8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67157-33E4-4105-918A-73EA128B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C857-8919-4205-8D73-620EFF3E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8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A1BE-7A30-4836-B440-DDF912C7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D5FB4-E988-4290-B6A2-76F24A542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73E8E-1EF0-4F51-99E2-AC90E3AF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85AB-CC98-46B0-8538-A82F211E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0ADBA-4FBA-4709-86EA-B526633E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1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6A1D-A5B6-47B3-BD76-58E2EB6D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57077-1CC4-45E4-9C40-0F03C457A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FBEBB-A87D-47FF-8E9A-F9C09DD8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0056F-F05A-4F24-BCC5-7BDBA410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9B7BF-93D4-41FA-9AB8-FD84BFD4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9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EDF4-FF4D-4904-ADA4-E5A9E335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4A609-0539-4143-94D2-3FB6D59D6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5278A-19C8-49E1-A2C3-C442FBC9A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B1778-6566-495A-B683-33238B01A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9D2AE-EDB8-44D9-87BD-0381572CA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99148-EB05-4C0B-890E-59F352FC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4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ED7F-1BC4-4873-82A9-9F3AE5AD9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5D939-16B5-49C0-AC15-7F932B7D3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7D687-84F9-44D5-88A1-13FEB1B15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D6673-7161-4E9E-9503-625C5E3E1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48468-031A-4A05-B27F-7B154E68F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5ABDB-C411-47CD-AAC9-39B85006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782A9-C2E2-421D-894A-7186ACF7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46D91-6AF4-47E8-8918-68F6D1A4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9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55E2-5216-4436-B3BE-0C37A44B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8FFBF-ED20-4289-8739-5D470EE3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AF101-B787-4FD6-A996-85B2E28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F578A-8057-4588-8BAA-3170B930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04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6FC83-891E-4A57-9E34-ACF2DBFA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5578A-945A-424A-8568-0717FDEE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29006-A862-40F9-B1C2-32E0C032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2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E34A-FCA7-4A7B-8D17-936536CF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A0DE-FD4A-43DE-AD59-688D386B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F67A2-7B47-401D-9FAE-FF175B066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601A1-F768-4AC1-9B07-F58C27B3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E7DBA-C047-4C42-B939-5FD314EB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7CD5A-DB14-4528-AFA6-EEB8FCBE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2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B595-769D-4D02-996C-AF9AC59C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52EB0A-6C65-4928-A6E6-AD054A165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E90F2-D3FB-485F-9AC5-628E3CC58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B0752-8BAF-4581-8193-41F20D3A0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6398E-C528-4AC5-B3ED-BA2F5406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744C5-407B-49E5-8958-E65A340D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9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E3F7E-300C-4219-B72D-B9911A3DD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DD330-F717-45AD-B9A2-F52DF0A74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75E7C-80D2-421D-88D4-B33DD30DB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30EEB-C9F5-427F-AC16-2621241A5D71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DCF11-8FA2-4D9C-A18F-BB674C4A9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9D742-0670-4530-8AC4-EDE1C6170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C9104-94D8-48A6-BD7A-6E75A8ECF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7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84FC-CADE-4EA3-9891-1D34B4521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96720"/>
          </a:xfrm>
        </p:spPr>
        <p:txBody>
          <a:bodyPr>
            <a:normAutofit fontScale="90000"/>
          </a:bodyPr>
          <a:lstStyle/>
          <a:p>
            <a:r>
              <a:rPr lang="vi-VN" dirty="0"/>
              <a:t>Xin chào Cô và Các bạn</a:t>
            </a:r>
            <a:br>
              <a:rPr lang="vi-VN" dirty="0"/>
            </a:br>
            <a:r>
              <a:rPr lang="vi-VN" sz="3100" b="1" dirty="0"/>
              <a:t>Môn :</a:t>
            </a:r>
            <a:r>
              <a:rPr lang="vi-VN" sz="3100" dirty="0"/>
              <a:t>  CSDL Nâng Cao .</a:t>
            </a:r>
            <a:br>
              <a:rPr lang="vi-VN" sz="3100" dirty="0"/>
            </a:br>
            <a:r>
              <a:rPr lang="vi-VN" sz="3100" b="1" dirty="0"/>
              <a:t>Chủ đề</a:t>
            </a:r>
            <a:r>
              <a:rPr lang="vi-VN" sz="3100" dirty="0"/>
              <a:t> : CSDL Phân Tán ( Distributed Database ) .</a:t>
            </a:r>
            <a:endParaRPr lang="en-US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CADFF-C07A-4BF9-BDAD-723E82088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762565" cy="2407024"/>
          </a:xfrm>
        </p:spPr>
        <p:txBody>
          <a:bodyPr>
            <a:normAutofit/>
          </a:bodyPr>
          <a:lstStyle/>
          <a:p>
            <a:r>
              <a:rPr lang="vi-VN" b="1" dirty="0"/>
              <a:t>Nội dung thuyết trình</a:t>
            </a:r>
            <a:r>
              <a:rPr lang="vi-VN" dirty="0"/>
              <a:t> </a:t>
            </a:r>
          </a:p>
          <a:p>
            <a:pPr algn="l"/>
            <a:r>
              <a:rPr lang="vi-VN" b="1" dirty="0"/>
              <a:t>Chương 1 </a:t>
            </a:r>
            <a:r>
              <a:rPr lang="vi-VN" dirty="0"/>
              <a:t>: Tổng quan về CSDL Phân Tán .</a:t>
            </a:r>
          </a:p>
          <a:p>
            <a:pPr algn="l"/>
            <a:r>
              <a:rPr lang="vi-VN" b="1" dirty="0"/>
              <a:t>Chương 2 </a:t>
            </a:r>
            <a:r>
              <a:rPr lang="vi-VN" dirty="0"/>
              <a:t>: Các mức trong suốt trong CSDL Phân Tán .</a:t>
            </a:r>
          </a:p>
          <a:p>
            <a:pPr algn="l"/>
            <a:r>
              <a:rPr lang="vi-VN" b="1" dirty="0"/>
              <a:t>Chương 3 </a:t>
            </a:r>
            <a:r>
              <a:rPr lang="vi-VN" dirty="0"/>
              <a:t>: Thiết kế CSDL Phân Tán .</a:t>
            </a:r>
          </a:p>
          <a:p>
            <a:pPr algn="l"/>
            <a:r>
              <a:rPr lang="vi-VN" b="1" dirty="0"/>
              <a:t>Chương 4 </a:t>
            </a:r>
            <a:r>
              <a:rPr lang="vi-VN" dirty="0"/>
              <a:t>: Tối ưu hóa truy vấn trong CSDL Phân Tán 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8E358-1DF6-44DF-8C22-E363976FC3B6}"/>
              </a:ext>
            </a:extLst>
          </p:cNvPr>
          <p:cNvSpPr txBox="1"/>
          <p:nvPr/>
        </p:nvSpPr>
        <p:spPr>
          <a:xfrm>
            <a:off x="2317914" y="2743209"/>
            <a:ext cx="817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/>
              <a:t>Giảng viên </a:t>
            </a:r>
            <a:r>
              <a:rPr lang="vi-VN" sz="2400" dirty="0"/>
              <a:t>: </a:t>
            </a:r>
            <a:r>
              <a:rPr lang="en-US" sz="2400" dirty="0" err="1"/>
              <a:t>Ths</a:t>
            </a:r>
            <a:r>
              <a:rPr lang="en-US" sz="2400"/>
              <a:t>. </a:t>
            </a:r>
            <a:r>
              <a:rPr lang="vi-VN" sz="2400"/>
              <a:t>Hà </a:t>
            </a:r>
            <a:r>
              <a:rPr lang="vi-VN" sz="2400" dirty="0"/>
              <a:t>Thanh Vân</a:t>
            </a:r>
            <a:r>
              <a:rPr lang="vi-V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5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1F21-ED5D-47AE-9F94-889E26D8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Mạng hình tuyến Bus 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1633A-31D7-4031-871D-034A385E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2276856"/>
            <a:ext cx="9079992" cy="4009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E9B9D-22E9-4065-8719-02B170F798EC}"/>
              </a:ext>
            </a:extLst>
          </p:cNvPr>
          <p:cNvSpPr txBox="1"/>
          <p:nvPr/>
        </p:nvSpPr>
        <p:spPr>
          <a:xfrm>
            <a:off x="786384" y="2350008"/>
            <a:ext cx="9674352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sz="2000" dirty="0"/>
              <a:t>Tốc độ chậm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Vì chạy trên 1 đường truyền nên là khi gặp sự cố đường truyền sẽ gây ra nhiều rắc rối 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959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A4EC-D85B-43AA-9C66-8262B16A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Mạng hỗn hợp ( hybrid )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428EE-CDF0-4D04-B464-5FA13246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80" y="1554480"/>
            <a:ext cx="6020640" cy="4084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6C202C-7E61-4E94-ADE7-9160B7CB301E}"/>
              </a:ext>
            </a:extLst>
          </p:cNvPr>
          <p:cNvSpPr txBox="1"/>
          <p:nvPr/>
        </p:nvSpPr>
        <p:spPr>
          <a:xfrm>
            <a:off x="1234440" y="1764792"/>
            <a:ext cx="9994392" cy="812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sz="2000" dirty="0"/>
              <a:t>Không theo 1 chuận nào cụ thể =&gt; Khi sửa chữa bảo trì sẽ có nhiều khó khăn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Có mối nối chỉ nối với 1 thiết bị , còn có mối nối với nhiều thiết bị 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625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5449-E4AF-409F-BC43-B6E49B26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Mạng hình thảm ( mesh ) 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D8FC0-20FD-4B47-83A8-C90A6D2B6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9" y="1837944"/>
            <a:ext cx="9260102" cy="4416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1ABC2-CD68-4F8B-9C4C-1E1B3D5AAAD3}"/>
              </a:ext>
            </a:extLst>
          </p:cNvPr>
          <p:cNvSpPr txBox="1"/>
          <p:nvPr/>
        </p:nvSpPr>
        <p:spPr>
          <a:xfrm>
            <a:off x="612648" y="2148840"/>
            <a:ext cx="1074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Chi phí hơi cao 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211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023A-776C-4E65-B6DE-7CB7B313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1.2 Các hình thức tổ chức hệ thống phân tán 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044CB-E011-42E7-815D-A64337C618D0}"/>
              </a:ext>
            </a:extLst>
          </p:cNvPr>
          <p:cNvSpPr txBox="1"/>
          <p:nvPr/>
        </p:nvSpPr>
        <p:spPr>
          <a:xfrm>
            <a:off x="914400" y="1975104"/>
            <a:ext cx="10579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Có ba hình thức : </a:t>
            </a:r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4A695-A6EA-419B-B98F-B6F1967FC982}"/>
              </a:ext>
            </a:extLst>
          </p:cNvPr>
          <p:cNvSpPr txBox="1"/>
          <p:nvPr/>
        </p:nvSpPr>
        <p:spPr>
          <a:xfrm>
            <a:off x="987552" y="2441448"/>
            <a:ext cx="10881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000" dirty="0"/>
              <a:t>PEER – TO – PEER  (Mô hình nhóm làm việc ) 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000" dirty="0"/>
              <a:t>File Server . ( Máy dịch vụ file ) 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000" dirty="0"/>
              <a:t>Client – Server ( Mô hình khách - chủ )  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62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BD91-599E-419E-AADE-FA261689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PEER – TO – PEER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D6A56-861C-484B-9730-FBE665CD7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6" y="2265597"/>
            <a:ext cx="8101584" cy="2957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470B6-B380-49D3-AC4F-7ADEDBC1EF35}"/>
              </a:ext>
            </a:extLst>
          </p:cNvPr>
          <p:cNvSpPr txBox="1"/>
          <p:nvPr/>
        </p:nvSpPr>
        <p:spPr>
          <a:xfrm>
            <a:off x="667512" y="1635240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máy tính có thể coi là 1 site và có thể đặt ở các địa phương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máy tính đêu có thể vừa là máy chủ ( Server ) ,  vừa là máy khách hàng ( Client 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Do các máy tính ngang hàng nhau nên là phải tự lưu giữ tài nguyên cho mình , và chia sẻ cho các máy khác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Đây là mô hính khá là dễ dùng , nên là được rất nhiều công ty lựa chọn 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2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7324-7DF3-46C2-94F7-5BD6CB82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Mô hình File Server ( Máy dịch vụ File ) 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CDF6E-CD17-48A2-84CE-F202A956C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1985962"/>
            <a:ext cx="7790688" cy="3509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78AB4-6117-44FE-BD79-6AD33C431918}"/>
              </a:ext>
            </a:extLst>
          </p:cNvPr>
          <p:cNvSpPr txBox="1"/>
          <p:nvPr/>
        </p:nvSpPr>
        <p:spPr>
          <a:xfrm>
            <a:off x="1499616" y="2240280"/>
            <a:ext cx="94548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Nhược điểm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Dữ liệu truyền trên đường truyền quá nhiều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Máy trạm bắt buộc phải mạnh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Việc quản lý tập tin là phi tập trung 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4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736A-DD17-48FE-8393-B4EF25ED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Mô hình Client – Sever 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FE79C-1E2B-492E-A22B-CD847B9DEA46}"/>
              </a:ext>
            </a:extLst>
          </p:cNvPr>
          <p:cNvSpPr txBox="1"/>
          <p:nvPr/>
        </p:nvSpPr>
        <p:spPr>
          <a:xfrm>
            <a:off x="548640" y="1965960"/>
            <a:ext cx="11466576" cy="47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F0FBB-9063-41B3-8BC4-3AAC9028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4" y="2712830"/>
            <a:ext cx="8695944" cy="318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9A584-76AA-45DC-967F-EA03DB70591B}"/>
              </a:ext>
            </a:extLst>
          </p:cNvPr>
          <p:cNvSpPr txBox="1"/>
          <p:nvPr/>
        </p:nvSpPr>
        <p:spPr>
          <a:xfrm>
            <a:off x="986028" y="2004317"/>
            <a:ext cx="10582656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Cũng thêm 1 máy chạy File vào mạng Lan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Sever sẽ có nhiệm vụ :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Lư trữ CSDL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Xử lý các thao tác truy xuất dữ liệu của các máy tính khác .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Điều khiển khai thác tài nguyên mạng của các máy tính . </a:t>
            </a:r>
          </a:p>
        </p:txBody>
      </p:sp>
    </p:spTree>
    <p:extLst>
      <p:ext uri="{BB962C8B-B14F-4D97-AF65-F5344CB8AC3E}">
        <p14:creationId xmlns:p14="http://schemas.microsoft.com/office/powerpoint/2010/main" val="43260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429-15B4-471F-B03B-134E33BA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1.3 CSDL Phân tán 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29900-D49B-4EE7-8756-8CF688BE8AAD}"/>
              </a:ext>
            </a:extLst>
          </p:cNvPr>
          <p:cNvSpPr txBox="1"/>
          <p:nvPr/>
        </p:nvSpPr>
        <p:spPr>
          <a:xfrm>
            <a:off x="576072" y="1690688"/>
            <a:ext cx="11615928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Định nghĩa :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-CSDL phân tán là 1 tập hợp dữ liệu , về mặt logic thì được xem như là hệ thống , về mặt vật lý thì chúng phân tán ở 1 vị trí trên mạng máy tính .</a:t>
            </a:r>
          </a:p>
          <a:p>
            <a:pPr>
              <a:lnSpc>
                <a:spcPct val="150000"/>
              </a:lnSpc>
            </a:pPr>
            <a:endParaRPr lang="vi-V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BC201-E544-40AF-BD57-97C5CEDB2CCB}"/>
              </a:ext>
            </a:extLst>
          </p:cNvPr>
          <p:cNvSpPr txBox="1"/>
          <p:nvPr/>
        </p:nvSpPr>
        <p:spPr>
          <a:xfrm>
            <a:off x="576072" y="3610709"/>
            <a:ext cx="609447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- Có 2 ý cần phải lưu ý :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1 . Phân tán .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2 . Tương quan logic . </a:t>
            </a:r>
          </a:p>
        </p:txBody>
      </p:sp>
    </p:spTree>
    <p:extLst>
      <p:ext uri="{BB962C8B-B14F-4D97-AF65-F5344CB8AC3E}">
        <p14:creationId xmlns:p14="http://schemas.microsoft.com/office/powerpoint/2010/main" val="120643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F17-7E9E-4303-A32B-82CC9AEB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tán 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D5A23-F1E0-45EE-891A-BA2549704903}"/>
              </a:ext>
            </a:extLst>
          </p:cNvPr>
          <p:cNvSpPr txBox="1"/>
          <p:nvPr/>
        </p:nvSpPr>
        <p:spPr>
          <a:xfrm>
            <a:off x="838200" y="1727264"/>
            <a:ext cx="10588752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Dữ liệu không cư trú trên 1 vị trí , mà được phân bố ở các địa điểm khác nhau trên mạng máy tính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Đây là sự phân biệt giữa 1 CSDL phân tán và 1 CSDL tập trung . </a:t>
            </a:r>
          </a:p>
        </p:txBody>
      </p:sp>
    </p:spTree>
    <p:extLst>
      <p:ext uri="{BB962C8B-B14F-4D97-AF65-F5344CB8AC3E}">
        <p14:creationId xmlns:p14="http://schemas.microsoft.com/office/powerpoint/2010/main" val="321179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33FD-9AD3-4B1C-B441-4553BBF9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Tương quan logic  :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C1E6-5CB9-43CA-BD7D-6F74555C5DD1}"/>
              </a:ext>
            </a:extLst>
          </p:cNvPr>
          <p:cNvSpPr txBox="1"/>
          <p:nvPr/>
        </p:nvSpPr>
        <p:spPr>
          <a:xfrm>
            <a:off x="978408" y="1865376"/>
            <a:ext cx="10680192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Dữ liệu trong hệ phân tán có 1 số thuộc tính ràng buộc chúng với nhau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Điều này giúp giúp ta dễ phân biệt được đâu là CSDL phân tán , đâu là CSDL tập trung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Các file dữ liệu được lưu ở nhiều vị trí khác nhau , thường thấy nhiều truy cập được phân miền trong môi trường mạng . </a:t>
            </a:r>
          </a:p>
        </p:txBody>
      </p:sp>
    </p:spTree>
    <p:extLst>
      <p:ext uri="{BB962C8B-B14F-4D97-AF65-F5344CB8AC3E}">
        <p14:creationId xmlns:p14="http://schemas.microsoft.com/office/powerpoint/2010/main" val="6003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F0C0-A2F2-48F3-9E3D-F54E6CC9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viên của nhóm : 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5145-5319-4194-9C4B-EAD9D00F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1 . Nguyễn Thanh Thản - 1050070027 . ( C )  </a:t>
            </a:r>
          </a:p>
          <a:p>
            <a:r>
              <a:rPr lang="vi-VN" dirty="0"/>
              <a:t>2 . Nguyễn Phước Sơn - 1050070025 .</a:t>
            </a:r>
          </a:p>
          <a:p>
            <a:r>
              <a:rPr lang="vi-VN" dirty="0"/>
              <a:t>3 . Nguyen Tấn Phát - 1050070019 . </a:t>
            </a:r>
          </a:p>
          <a:p>
            <a:r>
              <a:rPr lang="vi-VN" dirty="0"/>
              <a:t>4 . Lê Hùng Mạnh - 1050070012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29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CAF9-90ED-4428-B282-5B48B49C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CSDL phân tán đồng nhất 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28342-CE73-4364-A1C1-2A5BE44A0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64" y="1774532"/>
            <a:ext cx="7936992" cy="40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D377-8EB5-4BA2-91DD-8FC33D85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CSDL truy vấn trực tiếp và gián tiếp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A61EE-A2A7-4694-964D-5ECDF25BA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44" y="1774532"/>
            <a:ext cx="7488935" cy="40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1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4E7B-1451-431E-92E3-21886A8D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nói CSDL ( Database links ) 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C26B4-70F7-42AF-9E61-95E4ED97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1865949"/>
            <a:ext cx="8659368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4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CB6A-9D0D-4412-9968-6C257880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Database Links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28408-E19F-434B-8F3F-DA99F454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1851523"/>
            <a:ext cx="9052560" cy="41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9AEC-4650-43BF-8AB6-DA33570B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Chú ý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A0E69-839C-4FE9-95AC-F8B99BAF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56349"/>
            <a:ext cx="9921240" cy="38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9CD2B-FBB9-44BF-8B39-8B904139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649224"/>
            <a:ext cx="9153143" cy="5870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8D9AF9-F2BB-4237-98A5-29FB667A2F3C}"/>
              </a:ext>
            </a:extLst>
          </p:cNvPr>
          <p:cNvSpPr txBox="1"/>
          <p:nvPr/>
        </p:nvSpPr>
        <p:spPr>
          <a:xfrm>
            <a:off x="301752" y="438912"/>
            <a:ext cx="1207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Ví dụ :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27546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D9B03-CE2C-43C8-8B0D-06375339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04" y="704088"/>
            <a:ext cx="8403336" cy="5394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2CA06-ED72-462A-8811-C4A0011DAB23}"/>
              </a:ext>
            </a:extLst>
          </p:cNvPr>
          <p:cNvSpPr txBox="1"/>
          <p:nvPr/>
        </p:nvSpPr>
        <p:spPr>
          <a:xfrm>
            <a:off x="210312" y="704088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Ví dụ :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9603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A664E-6528-4270-9CC5-57DB82AD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68" y="512064"/>
            <a:ext cx="8458200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6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A110-42DF-4052-BAFE-40DBB919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1.4 Hệ quản trị CSDL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C165D-A42C-408B-A83C-CDEA182E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4" y="1935319"/>
            <a:ext cx="5403048" cy="3718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15AD-DDDE-4D0C-81DB-E7B0D9C74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48" y="1526865"/>
            <a:ext cx="4968671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F5A67-8D88-4869-929C-56B19160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896112"/>
            <a:ext cx="10946586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6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3090-97A1-49B1-9525-17D0CED0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/>
              <a:t>Chương 1: Tổng quan về CSDL Phân Tán .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1B35D-80D1-469E-B2B3-8A34E3C3BC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vi-VN" dirty="0"/>
              <a:t>Các ý cần tìm hiểu : </a:t>
            </a:r>
          </a:p>
          <a:p>
            <a:r>
              <a:rPr lang="vi-VN" b="1" dirty="0"/>
              <a:t>1.1</a:t>
            </a:r>
            <a:r>
              <a:rPr lang="vi-VN" dirty="0"/>
              <a:t> Sơ lược về mạng máy tính . </a:t>
            </a:r>
          </a:p>
          <a:p>
            <a:r>
              <a:rPr lang="vi-VN" b="1" dirty="0"/>
              <a:t>1.2</a:t>
            </a:r>
            <a:r>
              <a:rPr lang="vi-VN" dirty="0"/>
              <a:t> Các hình thức tổ chức hệ thống phân tán .</a:t>
            </a:r>
          </a:p>
          <a:p>
            <a:r>
              <a:rPr lang="vi-VN" b="1" dirty="0"/>
              <a:t>1.3</a:t>
            </a:r>
            <a:r>
              <a:rPr lang="vi-VN" dirty="0"/>
              <a:t> Các đặt trưng của các hệ thống phân tán .</a:t>
            </a:r>
          </a:p>
          <a:p>
            <a:r>
              <a:rPr lang="vi-VN" b="1" dirty="0"/>
              <a:t>1.4</a:t>
            </a:r>
            <a:r>
              <a:rPr lang="vi-VN" dirty="0"/>
              <a:t> CSDL Phân Tán . </a:t>
            </a:r>
          </a:p>
          <a:p>
            <a:r>
              <a:rPr lang="vi-VN" b="1" dirty="0"/>
              <a:t>1.5</a:t>
            </a:r>
            <a:r>
              <a:rPr lang="vi-VN" dirty="0"/>
              <a:t> Các loại truy xuất CSDL Phân Tán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17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068BB-5698-4538-A7D1-B53B4193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94283"/>
            <a:ext cx="7891272" cy="474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18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05F3-1626-487E-A130-2E9F4C10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365125"/>
            <a:ext cx="10869168" cy="1325563"/>
          </a:xfrm>
        </p:spPr>
        <p:txBody>
          <a:bodyPr/>
          <a:lstStyle/>
          <a:p>
            <a:r>
              <a:rPr lang="vi-VN" dirty="0"/>
              <a:t>DBBMS thuần nhất ( Homogeneous DBBMS 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FBD92-F897-4B5A-86E9-88B3D62F0310}"/>
              </a:ext>
            </a:extLst>
          </p:cNvPr>
          <p:cNvSpPr txBox="1"/>
          <p:nvPr/>
        </p:nvSpPr>
        <p:spPr>
          <a:xfrm>
            <a:off x="493776" y="2066544"/>
            <a:ext cx="573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DDBMS giống nhau 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2A6B7-94D9-4904-A0A4-D8A295C8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12" y="2435876"/>
            <a:ext cx="8887968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F91F-E26F-455A-AB26-FA0B636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365125"/>
            <a:ext cx="11216640" cy="1325563"/>
          </a:xfrm>
        </p:spPr>
        <p:txBody>
          <a:bodyPr>
            <a:normAutofit/>
          </a:bodyPr>
          <a:lstStyle/>
          <a:p>
            <a:r>
              <a:rPr lang="vi-VN" sz="3800" dirty="0"/>
              <a:t>DDBMS không thuần nhất ( Heterogeneour DDBMS ).</a:t>
            </a:r>
            <a:endParaRPr lang="en-US" sz="3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7C75E-935B-40C3-98A6-D480D585EBFE}"/>
              </a:ext>
            </a:extLst>
          </p:cNvPr>
          <p:cNvSpPr txBox="1"/>
          <p:nvPr/>
        </p:nvSpPr>
        <p:spPr>
          <a:xfrm>
            <a:off x="466344" y="1810512"/>
            <a:ext cx="6940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DDBMS địa phương không giống nhau .</a:t>
            </a:r>
          </a:p>
          <a:p>
            <a:pPr marL="285750" indent="-285750">
              <a:buFontTx/>
              <a:buChar char="-"/>
            </a:pPr>
            <a:r>
              <a:rPr lang="vi-VN" dirty="0"/>
              <a:t>DDBMS có chức năng chuyển đổi các mô hình dữ liệu 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65E8A-C485-4919-91D4-B61BF2D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44" y="2733842"/>
            <a:ext cx="7525512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697B-8CFC-4F12-B7BD-7D5C396F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CSDL tập trung và CSDL phân tán .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3E942-75D4-41F8-A72A-E55904F572E6}"/>
              </a:ext>
            </a:extLst>
          </p:cNvPr>
          <p:cNvSpPr txBox="1"/>
          <p:nvPr/>
        </p:nvSpPr>
        <p:spPr>
          <a:xfrm>
            <a:off x="768096" y="1929384"/>
            <a:ext cx="10980559" cy="9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Nhận xét </a:t>
            </a:r>
            <a:r>
              <a:rPr lang="vi-VN" sz="2000" dirty="0"/>
              <a:t>: CSDL phân tán không đơn giản là sự phân tán dữ liệu của CSDL tập trung , mà CSDL phân tán còn cho phép tạo ra 1 kiến trúc khác với CSDL tập trung truyền thống . 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7B9C7-B5E0-491A-A193-10ECC4B1D3FD}"/>
              </a:ext>
            </a:extLst>
          </p:cNvPr>
          <p:cNvSpPr txBox="1"/>
          <p:nvPr/>
        </p:nvSpPr>
        <p:spPr>
          <a:xfrm>
            <a:off x="768096" y="3190015"/>
            <a:ext cx="67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- Các đặc điểm tiêu biểu của CSDL tập trung truyền thống : 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B0DA8-60A6-4360-9E72-4D206B0D8100}"/>
              </a:ext>
            </a:extLst>
          </p:cNvPr>
          <p:cNvSpPr txBox="1"/>
          <p:nvPr/>
        </p:nvSpPr>
        <p:spPr>
          <a:xfrm>
            <a:off x="1014984" y="3803904"/>
            <a:ext cx="302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vi-VN" dirty="0"/>
              <a:t>Điều khiển tập trung 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D7AA4-0D83-4843-895B-CC783E341AF2}"/>
              </a:ext>
            </a:extLst>
          </p:cNvPr>
          <p:cNvSpPr txBox="1"/>
          <p:nvPr/>
        </p:nvSpPr>
        <p:spPr>
          <a:xfrm>
            <a:off x="1014984" y="4369677"/>
            <a:ext cx="23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2. Độc lâp dữ liệu .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44522-DB29-4153-A780-68930F67A890}"/>
              </a:ext>
            </a:extLst>
          </p:cNvPr>
          <p:cNvSpPr txBox="1"/>
          <p:nvPr/>
        </p:nvSpPr>
        <p:spPr>
          <a:xfrm>
            <a:off x="1014984" y="4935450"/>
            <a:ext cx="291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3 . Giảm dư thừa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3167B-F683-4CA4-A0F8-974E6DF5D861}"/>
              </a:ext>
            </a:extLst>
          </p:cNvPr>
          <p:cNvSpPr txBox="1"/>
          <p:nvPr/>
        </p:nvSpPr>
        <p:spPr>
          <a:xfrm>
            <a:off x="1014984" y="5501223"/>
            <a:ext cx="39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4 . Biệt lập và bảo mật dữ liệu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9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748E-958A-44F2-AEC6-ECB5DE78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 . Điều khiển tập trung .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FF4D90-FB0D-4813-8639-9CE9570130A3}"/>
              </a:ext>
            </a:extLst>
          </p:cNvPr>
          <p:cNvCxnSpPr/>
          <p:nvPr/>
        </p:nvCxnSpPr>
        <p:spPr>
          <a:xfrm>
            <a:off x="6199632" y="2186779"/>
            <a:ext cx="0" cy="3739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BB7D3EA-2098-4F86-A7D5-E129110B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1" y="2186779"/>
            <a:ext cx="5138926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90E990-0A93-471C-8258-4B4562EE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248" y="2186779"/>
            <a:ext cx="4877767" cy="1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0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9764-46D4-4A3B-9FB7-264F8F8B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Độc lập dữ liệu .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BFC7F6-FDDC-4B53-A977-67919D80D360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3631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F8C968-D71E-423F-A72D-4C255EDE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8" y="1817337"/>
            <a:ext cx="4867102" cy="1127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19124-C2D0-4EBC-AE93-494719172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065" y="1817337"/>
            <a:ext cx="5069791" cy="27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2779-F122-4013-86A2-93F24043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 . Giảm dư thừa dữ liệu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F9B43-4209-40A9-AB6C-248CA8C7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884"/>
            <a:ext cx="4854361" cy="2629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4C845-38F5-43C8-92E2-13DFC6E9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3022"/>
            <a:ext cx="4823878" cy="24919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C095E8-43D2-481A-A580-612BF13D3D43}"/>
              </a:ext>
            </a:extLst>
          </p:cNvPr>
          <p:cNvCxnSpPr/>
          <p:nvPr/>
        </p:nvCxnSpPr>
        <p:spPr>
          <a:xfrm>
            <a:off x="5857153" y="2020824"/>
            <a:ext cx="0" cy="290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4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90A6-B671-44CA-9E22-F4C99ADA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Biệt lặp và bảo mật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5F914-D438-40CA-A82E-BAD4DAA3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1819628"/>
            <a:ext cx="4781188" cy="9601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B74830-98BE-4D01-914E-177C4FFAEB58}"/>
              </a:ext>
            </a:extLst>
          </p:cNvPr>
          <p:cNvCxnSpPr/>
          <p:nvPr/>
        </p:nvCxnSpPr>
        <p:spPr>
          <a:xfrm>
            <a:off x="5788152" y="1690688"/>
            <a:ext cx="0" cy="2936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CBF569F-8A64-48C0-8B8F-FACFF5C1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158" y="1690688"/>
            <a:ext cx="5421274" cy="280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9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E3EF-93CE-461C-B269-13C94543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Ưu nhược điểm của CSDL phân tán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02E04-B3DC-4295-A75A-BA2CABD9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2897"/>
            <a:ext cx="4986528" cy="290941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03637B-29D5-441B-8E55-789DFC4387EE}"/>
              </a:ext>
            </a:extLst>
          </p:cNvPr>
          <p:cNvCxnSpPr>
            <a:cxnSpLocks/>
          </p:cNvCxnSpPr>
          <p:nvPr/>
        </p:nvCxnSpPr>
        <p:spPr>
          <a:xfrm>
            <a:off x="5989320" y="1872897"/>
            <a:ext cx="0" cy="2909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17BA18-6E5A-4779-BA3A-2D17A3C5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81" y="1983728"/>
            <a:ext cx="5026147" cy="25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B838-1A13-4BC0-937D-31762F8B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loại truy xuất CSDL phân tán 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BEE59-B523-4E92-9B52-30AABC88C7F3}"/>
              </a:ext>
            </a:extLst>
          </p:cNvPr>
          <p:cNvSpPr txBox="1"/>
          <p:nvPr/>
        </p:nvSpPr>
        <p:spPr>
          <a:xfrm flipH="1">
            <a:off x="838200" y="1792942"/>
            <a:ext cx="6328187" cy="188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Có 2 loại truy vấn dữ liệu :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Truy xuất từ xa thông qua các tác vụ cơ bản 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+ Truy xuất dữ liệu từ xa thông qua chương trình phụ trợ 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657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0837-912D-468D-80B2-AACA5BA0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Tại sao phải Phân Tán ?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03746-9BBC-403D-8679-5E12AF0DD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2628"/>
            <a:ext cx="6096000" cy="4917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0384F5-10D6-4314-9FA8-FABBD731093C}"/>
              </a:ext>
            </a:extLst>
          </p:cNvPr>
          <p:cNvSpPr txBox="1"/>
          <p:nvPr/>
        </p:nvSpPr>
        <p:spPr>
          <a:xfrm>
            <a:off x="838200" y="1602628"/>
            <a:ext cx="9973235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800" dirty="0"/>
              <a:t>Nhu cầu dùng chung một dữ liệu hợp nhất 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800" dirty="0"/>
              <a:t>Các trụ sở kinh tế có nhiều trụ sở phân tán ở nhiều vị trí địa lý khác nhau 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800" dirty="0"/>
              <a:t>Giảm chi phí truyền thông trong công việc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800" dirty="0"/>
              <a:t>Quản lý các luồng dữ liệu và sử dụng chung dữ liệu , chương trình của tổ chức công ty . </a:t>
            </a:r>
          </a:p>
        </p:txBody>
      </p:sp>
    </p:spTree>
    <p:extLst>
      <p:ext uri="{BB962C8B-B14F-4D97-AF65-F5344CB8AC3E}">
        <p14:creationId xmlns:p14="http://schemas.microsoft.com/office/powerpoint/2010/main" val="287151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2105-762D-454B-8A5A-87C4E1FD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Truy xuất từ xa thông qua các tác vụ cơ bản 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F38DF-4DFC-4B27-8191-10151A57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14" y="2181926"/>
            <a:ext cx="8439912" cy="3035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50B11-9D4D-49E3-A704-673C9DCC17FB}"/>
              </a:ext>
            </a:extLst>
          </p:cNvPr>
          <p:cNvSpPr txBox="1"/>
          <p:nvPr/>
        </p:nvSpPr>
        <p:spPr>
          <a:xfrm>
            <a:off x="977153" y="1719429"/>
            <a:ext cx="6096000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800" dirty="0"/>
              <a:t>Ứng dụng phát ra truy xuất CSDL tại 1 vị trí nào đó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800" dirty="0"/>
              <a:t>Yêu cầu này sẽ được HQT CSDL phân tán gởi đến vị trí chứa dữ liệu đó , sau khi hoàn thành sẽ gửi dữ liệu về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8700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10C8-06B6-4549-8BF4-48696A41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Truy xuất dữ liệu từ xa thông qua chương trình phụ trợ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99A8D-AC11-4A39-98B7-50D2C7C9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2396400"/>
            <a:ext cx="9015984" cy="3263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3B46A4-FD07-4702-B104-FB1EBEF938DB}"/>
              </a:ext>
            </a:extLst>
          </p:cNvPr>
          <p:cNvSpPr txBox="1"/>
          <p:nvPr/>
        </p:nvSpPr>
        <p:spPr>
          <a:xfrm>
            <a:off x="838200" y="2122080"/>
            <a:ext cx="9482328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Một ứng dụng </a:t>
            </a:r>
            <a:r>
              <a:rPr lang="vi-VN" sz="2000"/>
              <a:t>sẽ gửi </a:t>
            </a:r>
            <a:r>
              <a:rPr lang="vi-VN" sz="2000" dirty="0"/>
              <a:t>yêu cầu thực hiện 1 chương trình phụ trợ ở vị trí từ xa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Chương trình này sẽ truy xuất CSDL từ xa và trả lại dữ liệu cho chương trình . </a:t>
            </a:r>
          </a:p>
        </p:txBody>
      </p:sp>
    </p:spTree>
    <p:extLst>
      <p:ext uri="{BB962C8B-B14F-4D97-AF65-F5344CB8AC3E}">
        <p14:creationId xmlns:p14="http://schemas.microsoft.com/office/powerpoint/2010/main" val="4155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9751-E451-46C9-A5E7-442BE857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/>
              <a:t>Chương 2 : Các mức trong suốt trong </a:t>
            </a:r>
            <a:br>
              <a:rPr lang="vi-VN" dirty="0"/>
            </a:br>
            <a:r>
              <a:rPr lang="vi-VN" dirty="0"/>
              <a:t>CSDL phân tán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FCF8-8D35-490D-A4E7-328ABA719E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vi-VN" dirty="0"/>
              <a:t>Các ý cần tìm hiểu : </a:t>
            </a:r>
          </a:p>
          <a:p>
            <a:r>
              <a:rPr lang="vi-VN" b="1" dirty="0"/>
              <a:t>2.1</a:t>
            </a:r>
            <a:r>
              <a:rPr lang="vi-VN" dirty="0"/>
              <a:t> . Kiến trúc cơ bản của CSDL phân tán .</a:t>
            </a:r>
          </a:p>
          <a:p>
            <a:r>
              <a:rPr lang="vi-VN" b="1" dirty="0"/>
              <a:t>2.2 </a:t>
            </a:r>
            <a:r>
              <a:rPr lang="vi-VN" dirty="0"/>
              <a:t>. Các đặt điểm chính của hệ phân tán .</a:t>
            </a:r>
          </a:p>
          <a:p>
            <a:r>
              <a:rPr lang="vi-VN" b="1" dirty="0"/>
              <a:t>2.3</a:t>
            </a:r>
            <a:r>
              <a:rPr lang="vi-VN" dirty="0"/>
              <a:t> . Trong suốt phân tán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88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443F-13E2-4156-A29B-FF0F8D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2.1 Kiến trúc cơ bản của CSDL phân tán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18FD6-CF3B-449E-9274-6CC9D779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1804455"/>
            <a:ext cx="8704729" cy="42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25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39902-3A61-4687-BBE5-26F2CC11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4" y="925914"/>
            <a:ext cx="5056094" cy="4282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33B4A-2DB2-4568-9FB5-A3B663FB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31" y="1016918"/>
            <a:ext cx="4976291" cy="39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53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DF07E-00AC-4FD6-B5D8-EA1BF8C0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2" y="334243"/>
            <a:ext cx="6122893" cy="5627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DA421-F4D9-4222-B165-DB09BC04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75" y="1335740"/>
            <a:ext cx="5299919" cy="42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3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ABD41C-505E-4A1B-80A8-C1B19647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012"/>
            <a:ext cx="5602941" cy="6230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AD6E42-5F8E-45AA-900D-C0EB1329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91" y="251012"/>
            <a:ext cx="4922947" cy="3681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DAFEC-23B6-4898-8DAB-7A071B14F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749" y="3932208"/>
            <a:ext cx="4732430" cy="18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96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ABD41C-505E-4A1B-80A8-C1B19647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012"/>
            <a:ext cx="5602941" cy="62304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F2A54B-C7BF-47A7-AFBC-38918AE3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251012"/>
            <a:ext cx="5280212" cy="2303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FE29DE-B46B-422A-B8A5-31F9E10BF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619" y="2866310"/>
            <a:ext cx="5355704" cy="35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3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ABD41C-505E-4A1B-80A8-C1B19647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1" y="251012"/>
            <a:ext cx="5602941" cy="6230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B4F72-C841-4EC9-B9E2-1A4C16950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2" y="672352"/>
            <a:ext cx="6391835" cy="35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60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DA5C1-9297-4730-8404-8CB7927B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a. Tách rời khái niệm phân loại dữ liệu với khái niệm định vị dữ liệu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D4565-4128-4F37-9056-CCC80AEB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" y="1944329"/>
            <a:ext cx="9206753" cy="39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5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C7DF-1682-49EE-AC02-C77C014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179"/>
          </a:xfrm>
        </p:spPr>
        <p:txBody>
          <a:bodyPr/>
          <a:lstStyle/>
          <a:p>
            <a:r>
              <a:rPr lang="vi-VN" dirty="0"/>
              <a:t>Phân tán cái gì ?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4FB0D-55B0-4029-BED7-2DD564494A57}"/>
              </a:ext>
            </a:extLst>
          </p:cNvPr>
          <p:cNvSpPr txBox="1"/>
          <p:nvPr/>
        </p:nvSpPr>
        <p:spPr>
          <a:xfrm>
            <a:off x="621792" y="1517904"/>
            <a:ext cx="547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Có 2 phần đề để phân toán : 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28B32-BD55-4069-91C2-4350739A5BC3}"/>
              </a:ext>
            </a:extLst>
          </p:cNvPr>
          <p:cNvSpPr txBox="1"/>
          <p:nvPr/>
        </p:nvSpPr>
        <p:spPr>
          <a:xfrm>
            <a:off x="621792" y="2092767"/>
            <a:ext cx="2700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Phần cứng : 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396E2B-7870-4BC9-AA43-6A214BD2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8" y="2615445"/>
            <a:ext cx="4094271" cy="2459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A48BEF-7748-4433-9622-8BCBFAA0623E}"/>
              </a:ext>
            </a:extLst>
          </p:cNvPr>
          <p:cNvSpPr txBox="1"/>
          <p:nvPr/>
        </p:nvSpPr>
        <p:spPr>
          <a:xfrm>
            <a:off x="6391656" y="2179477"/>
            <a:ext cx="538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Phần mềm : </a:t>
            </a:r>
            <a:endParaRPr lang="en-US" sz="20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D01DA0-3628-4BF1-B754-539D26DC2C0A}"/>
              </a:ext>
            </a:extLst>
          </p:cNvPr>
          <p:cNvCxnSpPr/>
          <p:nvPr/>
        </p:nvCxnSpPr>
        <p:spPr>
          <a:xfrm>
            <a:off x="5696712" y="1979569"/>
            <a:ext cx="0" cy="3342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B0B6BF-BB0D-4C28-94B2-58A3024BB578}"/>
              </a:ext>
            </a:extLst>
          </p:cNvPr>
          <p:cNvSpPr txBox="1"/>
          <p:nvPr/>
        </p:nvSpPr>
        <p:spPr>
          <a:xfrm>
            <a:off x="6391656" y="2615445"/>
            <a:ext cx="5202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sz="2000" dirty="0"/>
              <a:t>Hệ quản trị CSDL . 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CSDL phân tán . 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Các ứng dụng 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13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8A734-C08E-499C-8A39-6381F928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b. Biết được dữ liệu dư thừa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B4A80-B88C-4972-BC8F-AD44F76B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854651" cy="24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75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3604-5441-4099-BE3D-8B699490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c. Độc lập với DBMS địa phương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45B1-2EB5-468D-99B9-711FF4C1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1690688"/>
            <a:ext cx="7871012" cy="28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15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FD1B-7C31-4745-AF01-B7DEC9C6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2.2 Các đặt điểm chính của hệ phân tán .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A3D11-B50A-47D0-9414-281B8C6869E1}"/>
              </a:ext>
            </a:extLst>
          </p:cNvPr>
          <p:cNvSpPr txBox="1"/>
          <p:nvPr/>
        </p:nvSpPr>
        <p:spPr>
          <a:xfrm>
            <a:off x="466165" y="1999129"/>
            <a:ext cx="832821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2.2.1 Chia sẻ tài nguyên 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2.2.2 Tính mở .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2.2.3 Khả năng song song .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2.2.4 Khả năng mở rộng 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2.2.5 Khả nạng khứ lỗi 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2.2.6 Đảm bảo tin cậy và nhất quán . 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2.2.7 Tính trong suốt 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28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9FEC-7DA0-49C2-A0C6-42A455AD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2.2.1 Chia sẻ tài nguyên 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8C664-D4AC-4D31-9E93-87A4E853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1690687"/>
            <a:ext cx="7691717" cy="36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7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92B2-813E-47B6-8517-7F057C43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2.2.2 Tính mở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9CA65-FD1C-4AC7-9BCA-585509A2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109"/>
            <a:ext cx="9472552" cy="41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53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81BD-5C2D-4C85-88CE-48620D1C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2.2.3 Khả năng song song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0D4A8-084A-47F9-9A04-FDFD73F7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710"/>
            <a:ext cx="9466729" cy="42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C100-4CED-4673-9288-B6B75F97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2.2.4 Khả năng mở rộng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27324-8FB8-4724-864D-E962F3D5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0" y="1525452"/>
            <a:ext cx="9791027" cy="43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27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54D8-02F7-4168-A4A8-430565E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2.2.5 Khả năng thứ lỗi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41B30-7342-4D97-8C64-F364A7235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94"/>
            <a:ext cx="10775576" cy="41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68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80FE-19A1-4138-87B4-0A25BCE1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2.2.6 Đảm bảo tin cậy và nhất quán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CD126-94AA-42DD-9529-FBFA49E1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9932894" cy="3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88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08C9-624C-4D25-9FA7-11671D03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2.2.7 Tính trong suốt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5A995-DBE2-47C0-AD76-853B9B96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9" y="1690688"/>
            <a:ext cx="8771965" cy="42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9415-E171-4F76-959B-9A085F50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</p:spPr>
        <p:txBody>
          <a:bodyPr/>
          <a:lstStyle/>
          <a:p>
            <a:r>
              <a:rPr lang="vi-VN" dirty="0"/>
              <a:t>1.1 Sơ lược về mạng máy tính 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2FFFB-70FD-4B8E-AE5B-3F04A2DF540A}"/>
              </a:ext>
            </a:extLst>
          </p:cNvPr>
          <p:cNvSpPr txBox="1"/>
          <p:nvPr/>
        </p:nvSpPr>
        <p:spPr>
          <a:xfrm>
            <a:off x="542364" y="2918783"/>
            <a:ext cx="991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14C522-3B5F-4FCA-911F-C7FE5ECDE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595718"/>
            <a:ext cx="8890000" cy="4614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867AB7-E61D-4DD4-B02A-4547AB195AD6}"/>
              </a:ext>
            </a:extLst>
          </p:cNvPr>
          <p:cNvSpPr txBox="1"/>
          <p:nvPr/>
        </p:nvSpPr>
        <p:spPr>
          <a:xfrm>
            <a:off x="228600" y="1856954"/>
            <a:ext cx="1173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800" dirty="0"/>
              <a:t>- Một mạng máy tính là một tập hợp các máy tính đang vận hành , và các máy tính có thể truyền thông tin qua đường truyền mạng . </a:t>
            </a:r>
          </a:p>
          <a:p>
            <a:pPr>
              <a:lnSpc>
                <a:spcPct val="150000"/>
              </a:lnSpc>
            </a:pPr>
            <a:r>
              <a:rPr lang="vi-VN" sz="1800" dirty="0"/>
              <a:t>- Các máy tính trên trên một mạng có thể nói đó là 1 điểm hoặc 1 trạm ( site ) . Máy tính tạo ra các phần cứng cơ bản của mạng và được kết hợp với nhau trên đường truyền mạng . </a:t>
            </a:r>
          </a:p>
          <a:p>
            <a:pPr>
              <a:lnSpc>
                <a:spcPct val="150000"/>
              </a:lnSpc>
            </a:pPr>
            <a:r>
              <a:rPr lang="vi-VN" sz="1800" dirty="0"/>
              <a:t> - Một mạng máy tính là 1 trường hợp đặc biệt của hệ thống xử lý phân tán , trong đó máy tính đóng vai trò là các thiết bị kết nối vào đường truyền mạng 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1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FC1-CFC3-4F75-A576-6979243E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a. Trong suốt phân đoạn ( Fragmentation transparency )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2B11C-2769-4042-88A2-6764A6B5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40" y="1855124"/>
            <a:ext cx="6311378" cy="3891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5709CF-6CAD-4075-898A-934094DD0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0" y="1950591"/>
            <a:ext cx="4808637" cy="33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66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E220-BB75-4DDE-9D4D-BFAB2371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367"/>
            <a:ext cx="10515600" cy="1002833"/>
          </a:xfrm>
        </p:spPr>
        <p:txBody>
          <a:bodyPr/>
          <a:lstStyle/>
          <a:p>
            <a:r>
              <a:rPr lang="vi-VN" dirty="0"/>
              <a:t>b. Tính trong suốt về vị trí 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D3BF-56CD-4603-907D-F606AAED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2" y="1065551"/>
            <a:ext cx="8175813" cy="3847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B904E0-72F2-4DBE-BF83-54C6C1D3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12658"/>
            <a:ext cx="7803776" cy="14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3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A6FBF3-BD8C-44E2-8C81-A314FEC0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10" y="706768"/>
            <a:ext cx="6740991" cy="2601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C1357-2BF1-482E-94FF-10C0491C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43" y="3307975"/>
            <a:ext cx="6740991" cy="31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28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EC1-BC22-4DE1-B3DF-0103A7D2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c. Trong suốt ánh xạ địa phương 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BAE94-AD29-46AF-86BC-C7CA8655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99" y="1807169"/>
            <a:ext cx="9142648" cy="38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3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D0CB-685E-41E1-BA77-E5B5FF75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Những mạng máy tính cơ bản :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43747-25B7-426D-B2E3-78AE3064B110}"/>
              </a:ext>
            </a:extLst>
          </p:cNvPr>
          <p:cNvSpPr txBox="1"/>
          <p:nvPr/>
        </p:nvSpPr>
        <p:spPr>
          <a:xfrm>
            <a:off x="838200" y="2505456"/>
            <a:ext cx="826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Có 5 mô hình mạng cơ bản :</a:t>
            </a:r>
            <a:r>
              <a:rPr lang="vi-VN" sz="2000" dirty="0"/>
              <a:t> 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7B4BE-706C-4B85-83EC-ACDAF1800D17}"/>
              </a:ext>
            </a:extLst>
          </p:cNvPr>
          <p:cNvSpPr txBox="1"/>
          <p:nvPr/>
        </p:nvSpPr>
        <p:spPr>
          <a:xfrm>
            <a:off x="932688" y="3191256"/>
            <a:ext cx="10314432" cy="308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vi-VN" sz="2000" dirty="0"/>
              <a:t>Mạng hình sao ( star ) .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vi-VN" sz="2000" dirty="0"/>
              <a:t>Mạng hình vòng ( circle ) .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vi-VN" sz="2000" dirty="0"/>
              <a:t>Mạng hình tuyến Bus 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vi-VN" sz="2000" dirty="0"/>
              <a:t>Mạng hỗn hợp ( hybrid ) .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vi-VN" sz="2000" dirty="0"/>
              <a:t>Mạng thảm ( Mesh ) 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110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C8B3-C3CF-49FE-983C-BAD3CF1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Mạng hình sao ( star ) :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04D40-09B7-4043-83FE-E0F7F9FDE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2014537"/>
            <a:ext cx="6757416" cy="3654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14F5F-5881-439C-9229-7C421E07B036}"/>
              </a:ext>
            </a:extLst>
          </p:cNvPr>
          <p:cNvSpPr txBox="1"/>
          <p:nvPr/>
        </p:nvSpPr>
        <p:spPr>
          <a:xfrm>
            <a:off x="1380744" y="2167128"/>
            <a:ext cx="9372600" cy="142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Độ tin cậy thấp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Muốn truyền thông tin phụ thuộc vào máy trung tâm quá nhiều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Máy trung tâm dễ bị quá tải do xử lý nhiều thông tin 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51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98C2-A96E-44D4-8A21-E9310DFB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Mạng hình vòng ( circle ) 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7935C-C9E7-445A-BEB4-273D81EBF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000250"/>
            <a:ext cx="6547104" cy="3577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AB58D3-6AF3-4D7B-A68D-0AEB05A41A02}"/>
              </a:ext>
            </a:extLst>
          </p:cNvPr>
          <p:cNvSpPr txBox="1"/>
          <p:nvPr/>
        </p:nvSpPr>
        <p:spPr>
          <a:xfrm>
            <a:off x="1024128" y="2000250"/>
            <a:ext cx="10780776" cy="9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Sẽ gặp nhiều rắc rối khi đường truồng gặp sự số 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2000" dirty="0"/>
              <a:t>Dữ liệu trên đường truyền lớn , gây nhiều gnuy hiểm về bảo mật thông tin 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9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1593</Words>
  <Application>Microsoft Office PowerPoint</Application>
  <PresentationFormat>Widescreen</PresentationFormat>
  <Paragraphs>153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Times New Roman</vt:lpstr>
      <vt:lpstr>Office Theme</vt:lpstr>
      <vt:lpstr>Xin chào Cô và Các bạn Môn :  CSDL Nâng Cao . Chủ đề : CSDL Phân Tán ( Distributed Database ) .</vt:lpstr>
      <vt:lpstr>Các thành viên của nhóm :  </vt:lpstr>
      <vt:lpstr>Chương 1: Tổng quan về CSDL Phân Tán . </vt:lpstr>
      <vt:lpstr>Tại sao phải Phân Tán ? </vt:lpstr>
      <vt:lpstr>Phân tán cái gì ? </vt:lpstr>
      <vt:lpstr>1.1 Sơ lược về mạng máy tính  </vt:lpstr>
      <vt:lpstr>Những mạng máy tính cơ bản : </vt:lpstr>
      <vt:lpstr>Mạng hình sao ( star ) : </vt:lpstr>
      <vt:lpstr>Mạng hình vòng ( circle ) : </vt:lpstr>
      <vt:lpstr>Mạng hình tuyến Bus : </vt:lpstr>
      <vt:lpstr>Mạng hỗn hợp ( hybrid ) </vt:lpstr>
      <vt:lpstr>Mạng hình thảm ( mesh ) : </vt:lpstr>
      <vt:lpstr>1.2 Các hình thức tổ chức hệ thống phân tán . </vt:lpstr>
      <vt:lpstr>PEER – TO – PEER . </vt:lpstr>
      <vt:lpstr>Mô hình File Server ( Máy dịch vụ File ) : </vt:lpstr>
      <vt:lpstr>Mô hình Client – Sever . </vt:lpstr>
      <vt:lpstr>1.3 CSDL Phân tán . </vt:lpstr>
      <vt:lpstr>Phân tán .</vt:lpstr>
      <vt:lpstr>Tương quan logic  : </vt:lpstr>
      <vt:lpstr>CSDL phân tán đồng nhất : </vt:lpstr>
      <vt:lpstr>CSDL truy vấn trực tiếp và gián tiếp . </vt:lpstr>
      <vt:lpstr>Kết nói CSDL ( Database links ) .</vt:lpstr>
      <vt:lpstr>Database Links . </vt:lpstr>
      <vt:lpstr>Chú ý . </vt:lpstr>
      <vt:lpstr>PowerPoint Presentation</vt:lpstr>
      <vt:lpstr>PowerPoint Presentation</vt:lpstr>
      <vt:lpstr>PowerPoint Presentation</vt:lpstr>
      <vt:lpstr>1.4 Hệ quản trị CSDL . </vt:lpstr>
      <vt:lpstr>PowerPoint Presentation</vt:lpstr>
      <vt:lpstr>PowerPoint Presentation</vt:lpstr>
      <vt:lpstr>DBBMS thuần nhất ( Homogeneous DBBMS )</vt:lpstr>
      <vt:lpstr>DDBMS không thuần nhất ( Heterogeneour DDBMS ).</vt:lpstr>
      <vt:lpstr>So sánh CSDL tập trung và CSDL phân tán . </vt:lpstr>
      <vt:lpstr>1 . Điều khiển tập trung . </vt:lpstr>
      <vt:lpstr>2. Độc lập dữ liệu .</vt:lpstr>
      <vt:lpstr>3 . Giảm dư thừa dữ liệu . </vt:lpstr>
      <vt:lpstr>4. Biệt lặp và bảo mật .</vt:lpstr>
      <vt:lpstr>Ưu nhược điểm của CSDL phân tán .</vt:lpstr>
      <vt:lpstr>Các loại truy xuất CSDL phân tán .</vt:lpstr>
      <vt:lpstr>Truy xuất từ xa thông qua các tác vụ cơ bản .</vt:lpstr>
      <vt:lpstr>Truy xuất dữ liệu từ xa thông qua chương trình phụ trợ . </vt:lpstr>
      <vt:lpstr>Chương 2 : Các mức trong suốt trong  CSDL phân tán </vt:lpstr>
      <vt:lpstr>2.1 Kiến trúc cơ bản của CSDL phân tán 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a. Tách rời khái niệm phân loại dữ liệu với khái niệm định vị dữ liệu .</vt:lpstr>
      <vt:lpstr>b. Biết được dữ liệu dư thừa .</vt:lpstr>
      <vt:lpstr>c. Độc lập với DBMS địa phương .</vt:lpstr>
      <vt:lpstr>2.2 Các đặt điểm chính của hệ phân tán . </vt:lpstr>
      <vt:lpstr>2.2.1 Chia sẻ tài nguyên .</vt:lpstr>
      <vt:lpstr>2.2.2 Tính mở .</vt:lpstr>
      <vt:lpstr>2.2.3 Khả năng song song .</vt:lpstr>
      <vt:lpstr>2.2.4 Khả năng mở rộng .</vt:lpstr>
      <vt:lpstr>2.2.5 Khả năng thứ lỗi .</vt:lpstr>
      <vt:lpstr>2.2.6 Đảm bảo tin cậy và nhất quán . </vt:lpstr>
      <vt:lpstr>2.2.7 Tính trong suốt </vt:lpstr>
      <vt:lpstr>a. Trong suốt phân đoạn ( Fragmentation transparency ) .</vt:lpstr>
      <vt:lpstr>b. Tính trong suốt về vị trí . </vt:lpstr>
      <vt:lpstr>PowerPoint Presentation</vt:lpstr>
      <vt:lpstr>c. Trong suốt ánh xạ địa phương 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 Cô và Các bạn</dc:title>
  <dc:creator>Sơn Nguyễn</dc:creator>
  <cp:lastModifiedBy>Sơn Nguyễn</cp:lastModifiedBy>
  <cp:revision>44</cp:revision>
  <dcterms:created xsi:type="dcterms:W3CDTF">2023-10-08T07:58:35Z</dcterms:created>
  <dcterms:modified xsi:type="dcterms:W3CDTF">2023-10-08T23:44:55Z</dcterms:modified>
</cp:coreProperties>
</file>